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7" r:id="rId4"/>
    <p:sldId id="269" r:id="rId5"/>
    <p:sldId id="268" r:id="rId6"/>
    <p:sldId id="271" r:id="rId7"/>
    <p:sldId id="270" r:id="rId8"/>
    <p:sldId id="273" r:id="rId9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5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álová Alena" initials="AK" lastIdx="3" clrIdx="0">
    <p:extLst>
      <p:ext uri="{19B8F6BF-5375-455C-9EA6-DF929625EA0E}">
        <p15:presenceInfo xmlns:p15="http://schemas.microsoft.com/office/powerpoint/2012/main" userId="S::kralovaa@rektorat.czu.cz::401839b3-9bc6-4fd6-8f5b-229d3968bf3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552" y="96"/>
      </p:cViewPr>
      <p:guideLst>
        <p:guide orient="horz" pos="145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Černá Michaela" userId="1e32d548-d940-46b3-8d8d-50bfe32307a3" providerId="ADAL" clId="{D2F77808-6478-47C4-9DD6-BFFDB6EA586B}"/>
    <pc:docChg chg="undo custSel delSld modSld sldOrd">
      <pc:chgData name="Černá Michaela" userId="1e32d548-d940-46b3-8d8d-50bfe32307a3" providerId="ADAL" clId="{D2F77808-6478-47C4-9DD6-BFFDB6EA586B}" dt="2024-12-09T08:59:03.660" v="1358" actId="20577"/>
      <pc:docMkLst>
        <pc:docMk/>
      </pc:docMkLst>
      <pc:sldChg chg="modSp mod">
        <pc:chgData name="Černá Michaela" userId="1e32d548-d940-46b3-8d8d-50bfe32307a3" providerId="ADAL" clId="{D2F77808-6478-47C4-9DD6-BFFDB6EA586B}" dt="2024-12-09T08:33:00.631" v="878" actId="6549"/>
        <pc:sldMkLst>
          <pc:docMk/>
          <pc:sldMk cId="1483435676" sldId="257"/>
        </pc:sldMkLst>
        <pc:spChg chg="mod">
          <ac:chgData name="Černá Michaela" userId="1e32d548-d940-46b3-8d8d-50bfe32307a3" providerId="ADAL" clId="{D2F77808-6478-47C4-9DD6-BFFDB6EA586B}" dt="2024-12-09T08:32:31.768" v="857" actId="20577"/>
          <ac:spMkLst>
            <pc:docMk/>
            <pc:sldMk cId="1483435676" sldId="257"/>
            <ac:spMk id="2" creationId="{6566869F-789C-FAC2-0A0D-D196543A4FC9}"/>
          </ac:spMkLst>
        </pc:spChg>
        <pc:spChg chg="mod">
          <ac:chgData name="Černá Michaela" userId="1e32d548-d940-46b3-8d8d-50bfe32307a3" providerId="ADAL" clId="{D2F77808-6478-47C4-9DD6-BFFDB6EA586B}" dt="2024-12-09T08:33:00.631" v="878" actId="6549"/>
          <ac:spMkLst>
            <pc:docMk/>
            <pc:sldMk cId="1483435676" sldId="257"/>
            <ac:spMk id="5" creationId="{183A939F-8036-3D26-3A8E-067A2EC2A8F7}"/>
          </ac:spMkLst>
        </pc:spChg>
      </pc:sldChg>
      <pc:sldChg chg="modSp del mod">
        <pc:chgData name="Černá Michaela" userId="1e32d548-d940-46b3-8d8d-50bfe32307a3" providerId="ADAL" clId="{D2F77808-6478-47C4-9DD6-BFFDB6EA586B}" dt="2024-12-09T08:21:03.988" v="90" actId="2696"/>
        <pc:sldMkLst>
          <pc:docMk/>
          <pc:sldMk cId="3182285889" sldId="258"/>
        </pc:sldMkLst>
        <pc:spChg chg="mod">
          <ac:chgData name="Černá Michaela" userId="1e32d548-d940-46b3-8d8d-50bfe32307a3" providerId="ADAL" clId="{D2F77808-6478-47C4-9DD6-BFFDB6EA586B}" dt="2024-12-09T08:14:23.095" v="89" actId="5793"/>
          <ac:spMkLst>
            <pc:docMk/>
            <pc:sldMk cId="3182285889" sldId="258"/>
            <ac:spMk id="5" creationId="{00000000-0000-0000-0000-000000000000}"/>
          </ac:spMkLst>
        </pc:spChg>
      </pc:sldChg>
      <pc:sldChg chg="modSp del mod">
        <pc:chgData name="Černá Michaela" userId="1e32d548-d940-46b3-8d8d-50bfe32307a3" providerId="ADAL" clId="{D2F77808-6478-47C4-9DD6-BFFDB6EA586B}" dt="2024-12-09T08:22:43.932" v="183" actId="2696"/>
        <pc:sldMkLst>
          <pc:docMk/>
          <pc:sldMk cId="3269301399" sldId="259"/>
        </pc:sldMkLst>
        <pc:spChg chg="mod">
          <ac:chgData name="Černá Michaela" userId="1e32d548-d940-46b3-8d8d-50bfe32307a3" providerId="ADAL" clId="{D2F77808-6478-47C4-9DD6-BFFDB6EA586B}" dt="2024-12-09T08:09:26.776" v="2" actId="27636"/>
          <ac:spMkLst>
            <pc:docMk/>
            <pc:sldMk cId="3269301399" sldId="259"/>
            <ac:spMk id="5" creationId="{00000000-0000-0000-0000-000000000000}"/>
          </ac:spMkLst>
        </pc:spChg>
        <pc:spChg chg="mod">
          <ac:chgData name="Černá Michaela" userId="1e32d548-d940-46b3-8d8d-50bfe32307a3" providerId="ADAL" clId="{D2F77808-6478-47C4-9DD6-BFFDB6EA586B}" dt="2024-12-09T08:09:30.561" v="4" actId="5793"/>
          <ac:spMkLst>
            <pc:docMk/>
            <pc:sldMk cId="3269301399" sldId="259"/>
            <ac:spMk id="6" creationId="{A7F32514-30C5-B02F-7FE0-356CA597B729}"/>
          </ac:spMkLst>
        </pc:spChg>
      </pc:sldChg>
      <pc:sldChg chg="modSp del mod">
        <pc:chgData name="Černá Michaela" userId="1e32d548-d940-46b3-8d8d-50bfe32307a3" providerId="ADAL" clId="{D2F77808-6478-47C4-9DD6-BFFDB6EA586B}" dt="2024-12-09T08:22:40.855" v="182" actId="2696"/>
        <pc:sldMkLst>
          <pc:docMk/>
          <pc:sldMk cId="3398655173" sldId="262"/>
        </pc:sldMkLst>
        <pc:spChg chg="mod">
          <ac:chgData name="Černá Michaela" userId="1e32d548-d940-46b3-8d8d-50bfe32307a3" providerId="ADAL" clId="{D2F77808-6478-47C4-9DD6-BFFDB6EA586B}" dt="2024-12-09T08:09:41.384" v="7" actId="5793"/>
          <ac:spMkLst>
            <pc:docMk/>
            <pc:sldMk cId="3398655173" sldId="262"/>
            <ac:spMk id="5" creationId="{00000000-0000-0000-0000-000000000000}"/>
          </ac:spMkLst>
        </pc:spChg>
      </pc:sldChg>
      <pc:sldChg chg="modSp del mod">
        <pc:chgData name="Černá Michaela" userId="1e32d548-d940-46b3-8d8d-50bfe32307a3" providerId="ADAL" clId="{D2F77808-6478-47C4-9DD6-BFFDB6EA586B}" dt="2024-12-09T08:22:47.510" v="184" actId="2696"/>
        <pc:sldMkLst>
          <pc:docMk/>
          <pc:sldMk cId="3625531130" sldId="264"/>
        </pc:sldMkLst>
        <pc:spChg chg="mod">
          <ac:chgData name="Černá Michaela" userId="1e32d548-d940-46b3-8d8d-50bfe32307a3" providerId="ADAL" clId="{D2F77808-6478-47C4-9DD6-BFFDB6EA586B}" dt="2024-12-09T08:09:20.006" v="0" actId="6549"/>
          <ac:spMkLst>
            <pc:docMk/>
            <pc:sldMk cId="3625531130" sldId="264"/>
            <ac:spMk id="5" creationId="{5BCF9F5A-0AC7-0CCD-04E6-D31AAA420B56}"/>
          </ac:spMkLst>
        </pc:spChg>
      </pc:sldChg>
      <pc:sldChg chg="modSp mod">
        <pc:chgData name="Černá Michaela" userId="1e32d548-d940-46b3-8d8d-50bfe32307a3" providerId="ADAL" clId="{D2F77808-6478-47C4-9DD6-BFFDB6EA586B}" dt="2024-12-09T08:32:09.770" v="843" actId="20577"/>
        <pc:sldMkLst>
          <pc:docMk/>
          <pc:sldMk cId="3696065808" sldId="266"/>
        </pc:sldMkLst>
        <pc:spChg chg="mod">
          <ac:chgData name="Černá Michaela" userId="1e32d548-d940-46b3-8d8d-50bfe32307a3" providerId="ADAL" clId="{D2F77808-6478-47C4-9DD6-BFFDB6EA586B}" dt="2024-12-09T08:32:09.770" v="843" actId="20577"/>
          <ac:spMkLst>
            <pc:docMk/>
            <pc:sldMk cId="3696065808" sldId="266"/>
            <ac:spMk id="4" creationId="{8B821B58-66EC-0753-F119-B8C900A06BF1}"/>
          </ac:spMkLst>
        </pc:spChg>
      </pc:sldChg>
      <pc:sldChg chg="modSp mod">
        <pc:chgData name="Černá Michaela" userId="1e32d548-d940-46b3-8d8d-50bfe32307a3" providerId="ADAL" clId="{D2F77808-6478-47C4-9DD6-BFFDB6EA586B}" dt="2024-12-09T08:35:28.555" v="964" actId="20577"/>
        <pc:sldMkLst>
          <pc:docMk/>
          <pc:sldMk cId="1227929508" sldId="267"/>
        </pc:sldMkLst>
        <pc:spChg chg="mod">
          <ac:chgData name="Černá Michaela" userId="1e32d548-d940-46b3-8d8d-50bfe32307a3" providerId="ADAL" clId="{D2F77808-6478-47C4-9DD6-BFFDB6EA586B}" dt="2024-12-09T08:35:28.555" v="964" actId="20577"/>
          <ac:spMkLst>
            <pc:docMk/>
            <pc:sldMk cId="1227929508" sldId="267"/>
            <ac:spMk id="6" creationId="{40D0BD6A-25E1-0043-08CE-F7DD5BFA2B5C}"/>
          </ac:spMkLst>
        </pc:spChg>
      </pc:sldChg>
      <pc:sldChg chg="modSp mod">
        <pc:chgData name="Černá Michaela" userId="1e32d548-d940-46b3-8d8d-50bfe32307a3" providerId="ADAL" clId="{D2F77808-6478-47C4-9DD6-BFFDB6EA586B}" dt="2024-12-09T08:27:36.054" v="604" actId="20577"/>
        <pc:sldMkLst>
          <pc:docMk/>
          <pc:sldMk cId="3469957442" sldId="268"/>
        </pc:sldMkLst>
        <pc:spChg chg="mod">
          <ac:chgData name="Černá Michaela" userId="1e32d548-d940-46b3-8d8d-50bfe32307a3" providerId="ADAL" clId="{D2F77808-6478-47C4-9DD6-BFFDB6EA586B}" dt="2024-12-09T08:27:36.054" v="604" actId="20577"/>
          <ac:spMkLst>
            <pc:docMk/>
            <pc:sldMk cId="3469957442" sldId="268"/>
            <ac:spMk id="6" creationId="{40D0BD6A-25E1-0043-08CE-F7DD5BFA2B5C}"/>
          </ac:spMkLst>
        </pc:spChg>
      </pc:sldChg>
      <pc:sldChg chg="modSp mod">
        <pc:chgData name="Černá Michaela" userId="1e32d548-d940-46b3-8d8d-50bfe32307a3" providerId="ADAL" clId="{D2F77808-6478-47C4-9DD6-BFFDB6EA586B}" dt="2024-12-09T08:59:03.660" v="1358" actId="20577"/>
        <pc:sldMkLst>
          <pc:docMk/>
          <pc:sldMk cId="3402335816" sldId="269"/>
        </pc:sldMkLst>
        <pc:spChg chg="mod">
          <ac:chgData name="Černá Michaela" userId="1e32d548-d940-46b3-8d8d-50bfe32307a3" providerId="ADAL" clId="{D2F77808-6478-47C4-9DD6-BFFDB6EA586B}" dt="2024-12-09T08:59:03.660" v="1358" actId="20577"/>
          <ac:spMkLst>
            <pc:docMk/>
            <pc:sldMk cId="3402335816" sldId="269"/>
            <ac:spMk id="6" creationId="{40D0BD6A-25E1-0043-08CE-F7DD5BFA2B5C}"/>
          </ac:spMkLst>
        </pc:spChg>
      </pc:sldChg>
      <pc:sldChg chg="modSp mod">
        <pc:chgData name="Černá Michaela" userId="1e32d548-d940-46b3-8d8d-50bfe32307a3" providerId="ADAL" clId="{D2F77808-6478-47C4-9DD6-BFFDB6EA586B}" dt="2024-12-09T08:22:07.709" v="181" actId="20577"/>
        <pc:sldMkLst>
          <pc:docMk/>
          <pc:sldMk cId="2025918910" sldId="270"/>
        </pc:sldMkLst>
        <pc:spChg chg="mod">
          <ac:chgData name="Černá Michaela" userId="1e32d548-d940-46b3-8d8d-50bfe32307a3" providerId="ADAL" clId="{D2F77808-6478-47C4-9DD6-BFFDB6EA586B}" dt="2024-12-09T08:22:07.709" v="181" actId="20577"/>
          <ac:spMkLst>
            <pc:docMk/>
            <pc:sldMk cId="2025918910" sldId="270"/>
            <ac:spMk id="6" creationId="{40D0BD6A-25E1-0043-08CE-F7DD5BFA2B5C}"/>
          </ac:spMkLst>
        </pc:spChg>
      </pc:sldChg>
      <pc:sldChg chg="modSp mod ord">
        <pc:chgData name="Černá Michaela" userId="1e32d548-d940-46b3-8d8d-50bfe32307a3" providerId="ADAL" clId="{D2F77808-6478-47C4-9DD6-BFFDB6EA586B}" dt="2024-12-09T08:30:42.391" v="822" actId="20577"/>
        <pc:sldMkLst>
          <pc:docMk/>
          <pc:sldMk cId="3788049033" sldId="271"/>
        </pc:sldMkLst>
        <pc:spChg chg="mod">
          <ac:chgData name="Černá Michaela" userId="1e32d548-d940-46b3-8d8d-50bfe32307a3" providerId="ADAL" clId="{D2F77808-6478-47C4-9DD6-BFFDB6EA586B}" dt="2024-12-09T08:30:42.391" v="822" actId="20577"/>
          <ac:spMkLst>
            <pc:docMk/>
            <pc:sldMk cId="3788049033" sldId="271"/>
            <ac:spMk id="6" creationId="{40D0BD6A-25E1-0043-08CE-F7DD5BFA2B5C}"/>
          </ac:spMkLst>
        </pc:spChg>
      </pc:sldChg>
      <pc:sldChg chg="del">
        <pc:chgData name="Černá Michaela" userId="1e32d548-d940-46b3-8d8d-50bfe32307a3" providerId="ADAL" clId="{D2F77808-6478-47C4-9DD6-BFFDB6EA586B}" dt="2024-12-09T08:39:39.872" v="1194" actId="2696"/>
        <pc:sldMkLst>
          <pc:docMk/>
          <pc:sldMk cId="633416350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634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12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0596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ový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6DD5CD3-7617-4840-AA29-D0221417B652}"/>
              </a:ext>
            </a:extLst>
          </p:cNvPr>
          <p:cNvSpPr/>
          <p:nvPr userDrawn="1"/>
        </p:nvSpPr>
        <p:spPr>
          <a:xfrm>
            <a:off x="0" y="695412"/>
            <a:ext cx="12192000" cy="1261634"/>
          </a:xfrm>
          <a:prstGeom prst="rect">
            <a:avLst/>
          </a:prstGeom>
          <a:solidFill>
            <a:srgbClr val="73B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700"/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5E7AF452-F743-4698-9439-2B430130870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00" y="695412"/>
            <a:ext cx="8889762" cy="126163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  <a:latin typeface="+mn-lt"/>
                <a:ea typeface="Roboto Medium" panose="02000000000000000000" pitchFamily="2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cs-CZ"/>
              <a:t>Název slidu</a:t>
            </a:r>
          </a:p>
        </p:txBody>
      </p:sp>
      <p:sp>
        <p:nvSpPr>
          <p:cNvPr id="13" name="Zástupný text 2">
            <a:extLst>
              <a:ext uri="{FF2B5EF4-FFF2-40B4-BE49-F238E27FC236}">
                <a16:creationId xmlns:a16="http://schemas.microsoft.com/office/drawing/2014/main" id="{449FEE08-503D-48DF-A120-3B9B550DAD6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0000" y="0"/>
            <a:ext cx="8889762" cy="69541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 b="0">
                <a:solidFill>
                  <a:srgbClr val="73BE46"/>
                </a:solidFill>
                <a:latin typeface="+mn-lt"/>
                <a:ea typeface="Roboto Medium" panose="02000000000000000000" pitchFamily="2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cs-CZ"/>
              <a:t>Název oddílu</a:t>
            </a:r>
          </a:p>
        </p:txBody>
      </p:sp>
      <p:sp>
        <p:nvSpPr>
          <p:cNvPr id="14" name="Zástupný symbol pro text 6">
            <a:extLst>
              <a:ext uri="{FF2B5EF4-FFF2-40B4-BE49-F238E27FC236}">
                <a16:creationId xmlns:a16="http://schemas.microsoft.com/office/drawing/2014/main" id="{C55F7BFB-134A-485A-BA1C-B535D29455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667" y="2136776"/>
            <a:ext cx="9520767" cy="5156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+mn-lt"/>
                <a:ea typeface="Roboto Medium" panose="02000000000000000000" pitchFamily="2" charset="0"/>
                <a:cs typeface="Calibri" panose="020F0502020204030204" pitchFamily="34" charset="0"/>
              </a:defRPr>
            </a:lvl1pPr>
            <a:lvl2pPr marL="457223" indent="0">
              <a:buNone/>
              <a:defRPr sz="2133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67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A47B227E-CBA2-4253-9064-689A2AF369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9667" y="2828926"/>
            <a:ext cx="9520767" cy="3333663"/>
          </a:xfrm>
          <a:prstGeom prst="rect">
            <a:avLst/>
          </a:prstGeom>
        </p:spPr>
        <p:txBody>
          <a:bodyPr/>
          <a:lstStyle>
            <a:lvl1pPr marL="304815" indent="-304815">
              <a:buClr>
                <a:srgbClr val="28642D"/>
              </a:buClr>
              <a:buFont typeface="Wingdings" panose="05000000000000000000" pitchFamily="2" charset="2"/>
              <a:buChar char="§"/>
              <a:defRPr lang="cs-CZ" sz="2400" dirty="0" smtClean="0"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  <a:lvl2pPr marL="762038" indent="-304815">
              <a:buClr>
                <a:srgbClr val="28642D"/>
              </a:buClr>
              <a:buFont typeface="+mj-lt"/>
              <a:buAutoNum type="arabicPeriod"/>
              <a:defRPr lang="cs-CZ" sz="2133" dirty="0" smtClean="0"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2pPr>
            <a:lvl3pPr marL="1257363" indent="-342917">
              <a:buClr>
                <a:srgbClr val="28642D"/>
              </a:buClr>
              <a:buFont typeface="+mj-lt"/>
              <a:buAutoNum type="alphaLcPeriod"/>
              <a:defRPr lang="cs-CZ" sz="1867" dirty="0" smtClean="0"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3pPr>
            <a:lvl4pPr marL="1600280" indent="-228611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lang="cs-CZ" sz="1600" dirty="0"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4pPr>
            <a:lvl5pPr marL="1828891" indent="0">
              <a:buNone/>
              <a:defRPr sz="1600"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DDE5DB68-DC4E-4E9A-BE31-067A8383AFEC}"/>
              </a:ext>
            </a:extLst>
          </p:cNvPr>
          <p:cNvSpPr txBox="1"/>
          <p:nvPr userDrawn="1"/>
        </p:nvSpPr>
        <p:spPr>
          <a:xfrm>
            <a:off x="720000" y="6162588"/>
            <a:ext cx="9520433" cy="695412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cs-CZ" sz="1600" b="1">
                <a:solidFill>
                  <a:srgbClr val="73BE46"/>
                </a:solidFill>
                <a:latin typeface="+mn-lt"/>
                <a:ea typeface="Roboto Medium" panose="02000000000000000000" pitchFamily="2" charset="0"/>
                <a:cs typeface="Calibri" panose="020F0502020204030204" pitchFamily="34" charset="0"/>
              </a:rPr>
              <a:t>Česká zemědělská univerzita v Praze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37F87CEE-C625-4713-B1C7-66DADD55E8FD}"/>
              </a:ext>
            </a:extLst>
          </p:cNvPr>
          <p:cNvSpPr txBox="1"/>
          <p:nvPr userDrawn="1"/>
        </p:nvSpPr>
        <p:spPr>
          <a:xfrm>
            <a:off x="9819863" y="6162587"/>
            <a:ext cx="2033137" cy="6954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cs-CZ" sz="2400" b="1" dirty="0">
                <a:solidFill>
                  <a:schemeClr val="bg2">
                    <a:lumMod val="75000"/>
                  </a:schemeClr>
                </a:solidFill>
                <a:latin typeface="+mn-lt"/>
                <a:ea typeface="Roboto Medium" panose="02000000000000000000" pitchFamily="2" charset="0"/>
                <a:cs typeface="Calibri" panose="020F0502020204030204" pitchFamily="34" charset="0"/>
              </a:rPr>
              <a:t>czu.cz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2B642573-7882-4DA1-A227-8411CF50C521}"/>
              </a:ext>
            </a:extLst>
          </p:cNvPr>
          <p:cNvSpPr txBox="1"/>
          <p:nvPr userDrawn="1"/>
        </p:nvSpPr>
        <p:spPr>
          <a:xfrm>
            <a:off x="10746658" y="1049230"/>
            <a:ext cx="1174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2F5DA3-5B13-43E6-BB34-AB0AE73D120D}" type="slidenum">
              <a:rPr lang="cs-CZ" sz="3200" b="1" smtClean="0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Calibri" panose="020F0502020204030204" pitchFamily="34" charset="0"/>
              </a:rPr>
              <a:pPr algn="r"/>
              <a:t>‹#›</a:t>
            </a:fld>
            <a:endParaRPr lang="cs-CZ" sz="3200" b="1">
              <a:solidFill>
                <a:schemeClr val="bg1"/>
              </a:solidFill>
              <a:latin typeface="+mn-lt"/>
              <a:ea typeface="Roboto Black" panose="02000000000000000000" pitchFamily="2" charset="0"/>
              <a:cs typeface="Calibri" panose="020F0502020204030204" pitchFamily="34" charset="0"/>
            </a:endParaRPr>
          </a:p>
        </p:txBody>
      </p:sp>
      <p:pic>
        <p:nvPicPr>
          <p:cNvPr id="2" name="Picture 4" descr="https://www.tacr.cz/logotypy/logo_TACR_zakl_inv.png">
            <a:extLst>
              <a:ext uri="{FF2B5EF4-FFF2-40B4-BE49-F238E27FC236}">
                <a16:creationId xmlns:a16="http://schemas.microsoft.com/office/drawing/2014/main" id="{1FD1878E-C2AD-5F25-F923-4552F2EEFA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6504" y="11323"/>
            <a:ext cx="681900" cy="68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83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sníme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5A95B17-73AF-43C9-B939-77EAE90718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56" b="16756"/>
          <a:stretch/>
        </p:blipFill>
        <p:spPr>
          <a:xfrm>
            <a:off x="0" y="0"/>
            <a:ext cx="12192000" cy="5400000"/>
          </a:xfrm>
          <a:prstGeom prst="rect">
            <a:avLst/>
          </a:prstGeom>
        </p:spPr>
      </p:pic>
      <p:sp>
        <p:nvSpPr>
          <p:cNvPr id="16" name="Obdélník 15">
            <a:extLst>
              <a:ext uri="{FF2B5EF4-FFF2-40B4-BE49-F238E27FC236}">
                <a16:creationId xmlns:a16="http://schemas.microsoft.com/office/drawing/2014/main" id="{1643ACDB-D8F3-4612-82CD-DE8296E167B2}"/>
              </a:ext>
            </a:extLst>
          </p:cNvPr>
          <p:cNvSpPr/>
          <p:nvPr userDrawn="1"/>
        </p:nvSpPr>
        <p:spPr>
          <a:xfrm>
            <a:off x="2" y="5334000"/>
            <a:ext cx="12191999" cy="1016000"/>
          </a:xfrm>
          <a:prstGeom prst="rect">
            <a:avLst/>
          </a:prstGeom>
          <a:solidFill>
            <a:srgbClr val="73BE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cs-CZ" sz="2700" dirty="0"/>
          </a:p>
        </p:txBody>
      </p:sp>
      <p:pic>
        <p:nvPicPr>
          <p:cNvPr id="19" name="Obrázek 18">
            <a:extLst>
              <a:ext uri="{FF2B5EF4-FFF2-40B4-BE49-F238E27FC236}">
                <a16:creationId xmlns:a16="http://schemas.microsoft.com/office/drawing/2014/main" id="{B230B999-E29B-4178-BD89-15EBD6D580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5372948"/>
            <a:ext cx="2757017" cy="960000"/>
          </a:xfrm>
          <a:prstGeom prst="rect">
            <a:avLst/>
          </a:prstGeom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3B380345-CCAE-425B-84AF-F7C4AF4F1F46}"/>
              </a:ext>
            </a:extLst>
          </p:cNvPr>
          <p:cNvSpPr txBox="1"/>
          <p:nvPr userDrawn="1"/>
        </p:nvSpPr>
        <p:spPr>
          <a:xfrm>
            <a:off x="7392000" y="5673406"/>
            <a:ext cx="40800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cs-CZ" sz="2100" b="1" dirty="0">
                <a:solidFill>
                  <a:schemeClr val="bg1"/>
                </a:solidFill>
                <a:latin typeface="+mn-lt"/>
                <a:ea typeface="Roboto Medium" panose="02000000000000000000" pitchFamily="2" charset="0"/>
                <a:cs typeface="Calibri" panose="020F0502020204030204" pitchFamily="34" charset="0"/>
              </a:rPr>
              <a:t>Univerzita plná života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4755B8E-77DD-4F71-9CD0-611770504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643200" y="6350001"/>
            <a:ext cx="1828800" cy="50799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</a:lstStyle>
          <a:p>
            <a:fld id="{C34FDD2F-081D-4C6E-B8F7-EDE09A5F0ADA}" type="datetime3">
              <a:rPr lang="cs-CZ" smtClean="0"/>
              <a:pPr/>
              <a:t>09/12/24</a:t>
            </a:fld>
            <a:endParaRPr lang="en-US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CF6FCFB0-58F2-41B9-BE76-94251C5120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58293" y="4403630"/>
            <a:ext cx="4075415" cy="65277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133" b="1">
                <a:solidFill>
                  <a:schemeClr val="bg1"/>
                </a:solidFill>
                <a:effectLst>
                  <a:glow rad="139700">
                    <a:schemeClr val="tx1">
                      <a:lumMod val="65000"/>
                      <a:lumOff val="35000"/>
                      <a:alpha val="40000"/>
                    </a:schemeClr>
                  </a:glow>
                </a:effectLst>
                <a:latin typeface="+mn-lt"/>
                <a:ea typeface="Roboto Medium" panose="02000000000000000000" pitchFamily="2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40C2CDC-32BB-42CC-8488-563CAEF7CB58}"/>
              </a:ext>
            </a:extLst>
          </p:cNvPr>
          <p:cNvSpPr txBox="1"/>
          <p:nvPr userDrawn="1"/>
        </p:nvSpPr>
        <p:spPr>
          <a:xfrm>
            <a:off x="720000" y="6332948"/>
            <a:ext cx="2526634" cy="5250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2400" dirty="0">
                <a:solidFill>
                  <a:srgbClr val="73BE46"/>
                </a:solidFill>
                <a:latin typeface="+mn-lt"/>
                <a:ea typeface="Roboto Medium" panose="02000000000000000000" pitchFamily="2" charset="0"/>
                <a:cs typeface="Calibri" panose="020F0502020204030204" pitchFamily="34" charset="0"/>
              </a:rPr>
              <a:t>czu.cz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B598F34-DCD9-4B6C-BF8D-759CEA9063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3168" y="1116698"/>
            <a:ext cx="10265663" cy="290406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6400" b="1">
                <a:solidFill>
                  <a:schemeClr val="bg1"/>
                </a:solidFill>
                <a:effectLst>
                  <a:glow rad="139700">
                    <a:schemeClr val="tx1">
                      <a:lumMod val="65000"/>
                      <a:lumOff val="35000"/>
                      <a:alpha val="40000"/>
                    </a:schemeClr>
                  </a:glow>
                </a:effectLst>
                <a:latin typeface="+mn-lt"/>
                <a:ea typeface="Roboto Black" panose="02000000000000000000" pitchFamily="2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811501032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68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56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99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38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09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53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29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96875-AA77-4C6E-B3DF-1968AF1F1589}" type="datetimeFigureOut">
              <a:rPr lang="cs-CZ" smtClean="0"/>
              <a:t>09.12.2024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C33BE-B90F-4893-8D62-FB1E0F1695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019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5BD516-601F-6BD8-DFD9-DCEFC275523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cs-CZ" sz="800" dirty="0"/>
              <a:t>18.9.2024</a:t>
            </a:r>
            <a:endParaRPr lang="en-US" sz="800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821B58-66EC-0753-F119-B8C900A06B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20815" y="1038321"/>
            <a:ext cx="9217152" cy="2904067"/>
          </a:xfrm>
        </p:spPr>
        <p:txBody>
          <a:bodyPr>
            <a:normAutofit fontScale="85000" lnSpcReduction="20000"/>
          </a:bodyPr>
          <a:lstStyle/>
          <a:p>
            <a:r>
              <a:rPr lang="cs-CZ" b="0" dirty="0"/>
              <a:t>Aktivity „Proof-of-concept“ </a:t>
            </a:r>
            <a:r>
              <a:rPr lang="cs-CZ" sz="7100" dirty="0"/>
              <a:t>SIGMA</a:t>
            </a:r>
            <a:r>
              <a:rPr lang="cs-CZ" dirty="0"/>
              <a:t> </a:t>
            </a:r>
            <a:r>
              <a:rPr lang="cs-CZ" b="0" dirty="0"/>
              <a:t>na ČZU v Praze</a:t>
            </a:r>
          </a:p>
          <a:p>
            <a:br>
              <a:rPr lang="cs-CZ" dirty="0"/>
            </a:br>
            <a:r>
              <a:rPr lang="cs-CZ" sz="5600" b="0" dirty="0"/>
              <a:t>– setkání s řešiteli DP</a:t>
            </a:r>
          </a:p>
        </p:txBody>
      </p:sp>
      <p:pic>
        <p:nvPicPr>
          <p:cNvPr id="5" name="Picture 4" descr="https://www.tacr.cz/logotypy/logo_TACR_zakl_inv.png">
            <a:extLst>
              <a:ext uri="{FF2B5EF4-FFF2-40B4-BE49-F238E27FC236}">
                <a16:creationId xmlns:a16="http://schemas.microsoft.com/office/drawing/2014/main" id="{929F590C-2192-2A86-F46B-A42B60BCE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4" y="5330826"/>
            <a:ext cx="101917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F60084E6-C151-55BE-7284-C29CF8C18C99}"/>
              </a:ext>
            </a:extLst>
          </p:cNvPr>
          <p:cNvSpPr txBox="1"/>
          <p:nvPr/>
        </p:nvSpPr>
        <p:spPr>
          <a:xfrm>
            <a:off x="2205912" y="4880438"/>
            <a:ext cx="98088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i="1" dirty="0">
                <a:solidFill>
                  <a:schemeClr val="bg1"/>
                </a:solidFill>
              </a:rPr>
              <a:t>TAČR SIGMA 4, DC1: Podpora aktivit „</a:t>
            </a:r>
            <a:r>
              <a:rPr lang="cs-CZ" sz="1800" b="1" i="1" dirty="0" err="1">
                <a:solidFill>
                  <a:schemeClr val="bg1"/>
                </a:solidFill>
              </a:rPr>
              <a:t>Proof</a:t>
            </a:r>
            <a:r>
              <a:rPr lang="cs-CZ" sz="1800" b="1" i="1" dirty="0">
                <a:solidFill>
                  <a:schemeClr val="bg1"/>
                </a:solidFill>
              </a:rPr>
              <a:t> </a:t>
            </a:r>
            <a:r>
              <a:rPr lang="cs-CZ" sz="1800" b="1" i="1" dirty="0" err="1">
                <a:solidFill>
                  <a:schemeClr val="bg1"/>
                </a:solidFill>
              </a:rPr>
              <a:t>of</a:t>
            </a:r>
            <a:r>
              <a:rPr lang="cs-CZ" sz="1800" b="1" i="1" dirty="0">
                <a:solidFill>
                  <a:schemeClr val="bg1"/>
                </a:solidFill>
              </a:rPr>
              <a:t> </a:t>
            </a:r>
            <a:r>
              <a:rPr lang="cs-CZ" sz="1800" b="1" i="1" dirty="0" err="1">
                <a:solidFill>
                  <a:schemeClr val="bg1"/>
                </a:solidFill>
              </a:rPr>
              <a:t>Concept</a:t>
            </a:r>
            <a:r>
              <a:rPr lang="cs-CZ" sz="1800" b="1" i="1" dirty="0">
                <a:solidFill>
                  <a:schemeClr val="bg1"/>
                </a:solidFill>
              </a:rPr>
              <a:t>” ve výzkumných organizacích</a:t>
            </a:r>
            <a:endParaRPr lang="cs-CZ" sz="1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065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6566869F-789C-FAC2-0A0D-D196543A4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695412"/>
            <a:ext cx="10542206" cy="1261634"/>
          </a:xfrm>
        </p:spPr>
        <p:txBody>
          <a:bodyPr>
            <a:normAutofit/>
          </a:bodyPr>
          <a:lstStyle/>
          <a:p>
            <a:r>
              <a:rPr lang="cs-CZ" sz="3200" dirty="0"/>
              <a:t>Obecné informace o projektu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F0CA56-F5E4-C828-E21B-4208E99038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0"/>
            <a:ext cx="9520434" cy="695412"/>
          </a:xfrm>
        </p:spPr>
        <p:txBody>
          <a:bodyPr/>
          <a:lstStyle/>
          <a:p>
            <a:r>
              <a:rPr lang="cs-CZ" b="1" dirty="0"/>
              <a:t>TAČR SIGMA</a:t>
            </a: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83A939F-8036-3D26-3A8E-067A2EC2A8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0000" y="2384443"/>
            <a:ext cx="10875302" cy="30988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Veřejná soutěž zaměřená na podporu systému komercializace a na podporu využití a zhodnocení výsledků VaV</a:t>
            </a:r>
          </a:p>
          <a:p>
            <a:pPr algn="just"/>
            <a:endParaRPr lang="cs-CZ" dirty="0">
              <a:highlight>
                <a:srgbClr val="FFFF00"/>
              </a:highlight>
            </a:endParaRPr>
          </a:p>
          <a:p>
            <a:r>
              <a:rPr lang="cs-CZ" dirty="0"/>
              <a:t>Celkový rozpočet projektu </a:t>
            </a:r>
            <a:r>
              <a:rPr lang="cs-CZ" b="1" dirty="0"/>
              <a:t>15 000 000,- Kč</a:t>
            </a:r>
          </a:p>
          <a:p>
            <a:endParaRPr lang="cs-CZ" b="1" dirty="0"/>
          </a:p>
          <a:p>
            <a:r>
              <a:rPr lang="cs-CZ" b="1" dirty="0"/>
              <a:t>Intenzita podpory ze strany TA ČR 80 %</a:t>
            </a:r>
          </a:p>
          <a:p>
            <a:endParaRPr lang="cs-CZ" b="1" dirty="0"/>
          </a:p>
          <a:p>
            <a:pPr algn="just"/>
            <a:r>
              <a:rPr lang="cs-CZ" b="1" dirty="0"/>
              <a:t>Bylo podpořeno 5 dílčích projektů</a:t>
            </a:r>
          </a:p>
        </p:txBody>
      </p:sp>
    </p:spTree>
    <p:extLst>
      <p:ext uri="{BB962C8B-B14F-4D97-AF65-F5344CB8AC3E}">
        <p14:creationId xmlns:p14="http://schemas.microsoft.com/office/powerpoint/2010/main" val="1483435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2B5919C-B9BD-FBAC-248C-8A57E68526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5355" y="1326072"/>
            <a:ext cx="8889762" cy="769494"/>
          </a:xfrm>
        </p:spPr>
        <p:txBody>
          <a:bodyPr>
            <a:normAutofit/>
          </a:bodyPr>
          <a:lstStyle/>
          <a:p>
            <a:r>
              <a:rPr lang="cs-CZ" sz="3200" dirty="0"/>
              <a:t>Finanční řízení projektu</a:t>
            </a:r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40D0BD6A-25E1-0043-08CE-F7DD5BFA2B5C}"/>
              </a:ext>
            </a:extLst>
          </p:cNvPr>
          <p:cNvSpPr txBox="1">
            <a:spLocks/>
          </p:cNvSpPr>
          <p:nvPr/>
        </p:nvSpPr>
        <p:spPr>
          <a:xfrm>
            <a:off x="645355" y="2236715"/>
            <a:ext cx="9520767" cy="3798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04815" indent="-30481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8642D"/>
              </a:buClr>
              <a:buFont typeface="Wingdings" panose="05000000000000000000" pitchFamily="2" charset="2"/>
              <a:buChar char="§"/>
              <a:defRPr lang="cs-CZ" sz="2400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  <a:lvl2pPr marL="762038" indent="-30481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rabicPeriod"/>
              <a:defRPr lang="cs-CZ" sz="2133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2pPr>
            <a:lvl3pPr marL="1257363" indent="-34291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lphaLcPeriod"/>
              <a:defRPr lang="cs-CZ" sz="1867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3pPr>
            <a:lvl4pPr marL="1600280" indent="-228611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lang="cs-CZ" sz="1600" kern="1200" dirty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4pPr>
            <a:lvl5pPr marL="182889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dirty="0"/>
              <a:t>Rozpočet na schváleném krycím listu je závazný</a:t>
            </a:r>
          </a:p>
          <a:p>
            <a:pPr algn="just"/>
            <a:r>
              <a:rPr lang="cs-CZ" dirty="0"/>
              <a:t>Za správné čerpání rozpočtu je odpovědný hlavní </a:t>
            </a:r>
            <a:r>
              <a:rPr lang="cs-CZ" b="1" dirty="0"/>
              <a:t>řešitel dílčího projektu</a:t>
            </a: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Zahájení DP – uzavírání PS</a:t>
            </a:r>
            <a:r>
              <a:rPr lang="en-US" dirty="0"/>
              <a:t>/DP</a:t>
            </a:r>
            <a:r>
              <a:rPr lang="cs-CZ" dirty="0"/>
              <a:t>Č</a:t>
            </a:r>
            <a:r>
              <a:rPr lang="en-US" dirty="0"/>
              <a:t>/</a:t>
            </a:r>
            <a:r>
              <a:rPr lang="cs-CZ" dirty="0"/>
              <a:t>DPP, výše úvazků odpovídá údajům z krycího listu.</a:t>
            </a:r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cs-CZ" sz="2400" dirty="0"/>
              <a:t>Založení zakázek – žádosti byly překlopeny v EP do sekce Projekty, </a:t>
            </a:r>
            <a:r>
              <a:rPr lang="cs-CZ" sz="2400" dirty="0" err="1"/>
              <a:t>byů</a:t>
            </a:r>
            <a:r>
              <a:rPr lang="cs-CZ" sz="2400" dirty="0"/>
              <a:t> zaslán požadavek na založení </a:t>
            </a:r>
            <a:r>
              <a:rPr lang="cs-CZ" sz="2400" dirty="0" err="1"/>
              <a:t>fin</a:t>
            </a:r>
            <a:r>
              <a:rPr lang="cs-CZ" sz="2400" dirty="0"/>
              <a:t>. zdrojů pro jednotlivé DP. </a:t>
            </a:r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cs-CZ" sz="2400" dirty="0"/>
              <a:t>Nastavení finanční kontroly na DP</a:t>
            </a:r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cs-CZ" sz="2400" dirty="0"/>
              <a:t>Struktura zakázek – pracoviště hl. řešitele(dle EP), činnost 1417, zakázka dle číselné řady</a:t>
            </a:r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304815" lvl="1" algn="just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cs-CZ" sz="2400" dirty="0"/>
          </a:p>
          <a:p>
            <a:pPr lvl="1"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944B3F61-75F9-B33E-159D-DAFF4EE6B9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725" y="0"/>
            <a:ext cx="8888413" cy="695325"/>
          </a:xfrm>
        </p:spPr>
        <p:txBody>
          <a:bodyPr>
            <a:normAutofit fontScale="92500" lnSpcReduction="10000"/>
          </a:bodyPr>
          <a:lstStyle/>
          <a:p>
            <a:endParaRPr lang="cs-CZ" sz="2000" b="1" dirty="0"/>
          </a:p>
          <a:p>
            <a:r>
              <a:rPr lang="cs-CZ" sz="2000" b="1" dirty="0"/>
              <a:t>TAČR SIGMA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792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2B5919C-B9BD-FBAC-248C-8A57E68526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5355" y="1003234"/>
            <a:ext cx="9702294" cy="1400241"/>
          </a:xfrm>
        </p:spPr>
        <p:txBody>
          <a:bodyPr>
            <a:normAutofit/>
          </a:bodyPr>
          <a:lstStyle/>
          <a:p>
            <a:r>
              <a:rPr lang="cs-CZ" sz="3200" dirty="0"/>
              <a:t>Finanční řízení projektu - Kapitoly rozpočtu</a:t>
            </a:r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40D0BD6A-25E1-0043-08CE-F7DD5BFA2B5C}"/>
              </a:ext>
            </a:extLst>
          </p:cNvPr>
          <p:cNvSpPr txBox="1">
            <a:spLocks/>
          </p:cNvSpPr>
          <p:nvPr/>
        </p:nvSpPr>
        <p:spPr>
          <a:xfrm>
            <a:off x="645355" y="2236715"/>
            <a:ext cx="9520767" cy="379811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04815" indent="-30481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8642D"/>
              </a:buClr>
              <a:buFont typeface="Wingdings" panose="05000000000000000000" pitchFamily="2" charset="2"/>
              <a:buChar char="§"/>
              <a:defRPr lang="cs-CZ" sz="2400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  <a:lvl2pPr marL="762038" indent="-30481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rabicPeriod"/>
              <a:defRPr lang="cs-CZ" sz="2133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2pPr>
            <a:lvl3pPr marL="1257363" indent="-34291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lphaLcPeriod"/>
              <a:defRPr lang="cs-CZ" sz="1867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3pPr>
            <a:lvl4pPr marL="1600280" indent="-228611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lang="cs-CZ" sz="1600" kern="1200" dirty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4pPr>
            <a:lvl5pPr marL="182889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b="1" dirty="0"/>
              <a:t>Obecná zásada – přiměřenost nákladů, v souladu s principem hospodárnosti, účelnosti a efektivnosti</a:t>
            </a:r>
          </a:p>
          <a:p>
            <a:pPr marL="0" indent="0" algn="just">
              <a:buNone/>
            </a:pPr>
            <a:r>
              <a:rPr lang="cs-CZ" b="1" dirty="0"/>
              <a:t>Čerpání nákladů po zahájení DP, náklady vždy musí souviset s DP a odpovídat všeobecným </a:t>
            </a:r>
            <a:r>
              <a:rPr lang="cs-CZ" b="1"/>
              <a:t>podmínkám poskytovatele</a:t>
            </a:r>
            <a:endParaRPr lang="cs-CZ" b="1" dirty="0"/>
          </a:p>
          <a:p>
            <a:pPr marL="0" indent="0" algn="just">
              <a:buNone/>
            </a:pPr>
            <a:endParaRPr lang="cs-CZ" b="1" dirty="0"/>
          </a:p>
          <a:p>
            <a:pPr algn="just"/>
            <a:r>
              <a:rPr lang="cs-CZ" sz="1700" b="1" dirty="0"/>
              <a:t>Osobní náklady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dirty="0"/>
              <a:t>Součástí osobních nákladů DP náklady na specialistu TT – </a:t>
            </a:r>
            <a:r>
              <a:rPr lang="cs-CZ" sz="1700" dirty="0">
                <a:solidFill>
                  <a:srgbClr val="FF0000"/>
                </a:solidFill>
              </a:rPr>
              <a:t>dopočítá v krycím listu OTT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dirty="0"/>
              <a:t>Pracovní smlouva, DPP, DPČ - k</a:t>
            </a:r>
            <a:r>
              <a:rPr lang="cs-CZ" sz="1700" b="1" dirty="0"/>
              <a:t>alkulace hodinové sazby řešitelů by měla odpovídat sazbě s obdobnou kvalifikací či zkušeností (v místě a čase obvyklém).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b="1" dirty="0">
                <a:solidFill>
                  <a:srgbClr val="FF0000"/>
                </a:solidFill>
              </a:rPr>
              <a:t>DOPORUČENÍ (dle posledních kontrol TAČR) - mzda na projektu by měla úvazkem odpovídat přepočtené průměrné mzdě řešitele za předchozí kalendářní rok.</a:t>
            </a:r>
            <a:r>
              <a:rPr lang="cs-CZ" sz="1700" b="1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FF0000"/>
                </a:solidFill>
              </a:rPr>
              <a:t>Stipendia - </a:t>
            </a:r>
            <a:r>
              <a:rPr lang="cs-CZ" sz="1800" dirty="0">
                <a:solidFill>
                  <a:srgbClr val="FF0000"/>
                </a:solidFill>
              </a:rPr>
              <a:t>způsobilá</a:t>
            </a:r>
            <a:r>
              <a:rPr lang="cs-CZ" sz="1800" dirty="0"/>
              <a:t>, v případě čerpání ON formou stipendií, je třeba zajistit úpravu licenčních podmínek mezi studentem a vysokou školou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sz="17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1700" b="1" dirty="0"/>
              <a:t>Subdodávky - evidence nabídek 3 </a:t>
            </a:r>
            <a:r>
              <a:rPr lang="cs-CZ" sz="1700" b="1" dirty="0" err="1"/>
              <a:t>dod</a:t>
            </a:r>
            <a:r>
              <a:rPr lang="cs-CZ" sz="1700" b="1" dirty="0"/>
              <a:t>., průzkum trhu, zdůvodnění výběru, zveřejňování </a:t>
            </a:r>
            <a:r>
              <a:rPr lang="cs-CZ" sz="1700" b="1" dirty="0" err="1"/>
              <a:t>obj</a:t>
            </a:r>
            <a:r>
              <a:rPr lang="cs-CZ" sz="1700" b="1" dirty="0"/>
              <a:t>. nad 50tis.Kč v registru smluv</a:t>
            </a:r>
          </a:p>
          <a:p>
            <a:pPr marL="742973" lvl="1" indent="-285750">
              <a:buFont typeface="Wingdings" panose="05000000000000000000" pitchFamily="2" charset="2"/>
              <a:buChar char="Ø"/>
            </a:pPr>
            <a:r>
              <a:rPr lang="cs-CZ" sz="1700" dirty="0"/>
              <a:t>Náklady na služby výzkumné povahy, max. 20 % nákladů</a:t>
            </a:r>
          </a:p>
          <a:p>
            <a:pPr lvl="4"/>
            <a:endParaRPr lang="cs-CZ" sz="17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1700" b="1" dirty="0"/>
              <a:t>Ostatní přímé náklady – evidence nabídek 3 </a:t>
            </a:r>
            <a:r>
              <a:rPr lang="cs-CZ" sz="1700" b="1" dirty="0" err="1"/>
              <a:t>dod</a:t>
            </a:r>
            <a:r>
              <a:rPr lang="cs-CZ" sz="1700" b="1" dirty="0"/>
              <a:t>., průzkum trhu, zdůvodnění výběru, zveřejňování </a:t>
            </a:r>
            <a:r>
              <a:rPr lang="cs-CZ" sz="1700" b="1" dirty="0" err="1"/>
              <a:t>obj</a:t>
            </a:r>
            <a:r>
              <a:rPr lang="cs-CZ" sz="1700" b="1" dirty="0"/>
              <a:t>. nad 50tis.Kč v registru smluv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dirty="0"/>
              <a:t>Náklady na ochranu práv, materiál, služby, cestovné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dirty="0"/>
              <a:t>Nedoporučuje se čerpání na drobné vydání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700" dirty="0">
                <a:solidFill>
                  <a:srgbClr val="FF0000"/>
                </a:solidFill>
              </a:rPr>
              <a:t>Investice nezpůsobilé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944B3F61-75F9-B33E-159D-DAFF4EE6B9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725" y="0"/>
            <a:ext cx="8888413" cy="695325"/>
          </a:xfrm>
        </p:spPr>
        <p:txBody>
          <a:bodyPr>
            <a:normAutofit fontScale="92500" lnSpcReduction="10000"/>
          </a:bodyPr>
          <a:lstStyle/>
          <a:p>
            <a:endParaRPr lang="cs-CZ" sz="2000" b="1" dirty="0"/>
          </a:p>
          <a:p>
            <a:r>
              <a:rPr lang="cs-CZ" sz="2000" b="1" dirty="0"/>
              <a:t>TAČR SIGMA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2335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2B5919C-B9BD-FBAC-248C-8A57E68526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5355" y="1326072"/>
            <a:ext cx="8889762" cy="769494"/>
          </a:xfrm>
        </p:spPr>
        <p:txBody>
          <a:bodyPr>
            <a:normAutofit/>
          </a:bodyPr>
          <a:lstStyle/>
          <a:p>
            <a:r>
              <a:rPr lang="cs-CZ" sz="3200" dirty="0"/>
              <a:t>Finanční řízení projektu - Kapitoly rozpočtu</a:t>
            </a:r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40D0BD6A-25E1-0043-08CE-F7DD5BFA2B5C}"/>
              </a:ext>
            </a:extLst>
          </p:cNvPr>
          <p:cNvSpPr txBox="1">
            <a:spLocks/>
          </p:cNvSpPr>
          <p:nvPr/>
        </p:nvSpPr>
        <p:spPr>
          <a:xfrm>
            <a:off x="645355" y="2236715"/>
            <a:ext cx="9520767" cy="37981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04815" indent="-30481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8642D"/>
              </a:buClr>
              <a:buFont typeface="Wingdings" panose="05000000000000000000" pitchFamily="2" charset="2"/>
              <a:buChar char="§"/>
              <a:defRPr lang="cs-CZ" sz="2400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  <a:lvl2pPr marL="762038" indent="-30481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rabicPeriod"/>
              <a:defRPr lang="cs-CZ" sz="2133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2pPr>
            <a:lvl3pPr marL="1257363" indent="-34291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lphaLcPeriod"/>
              <a:defRPr lang="cs-CZ" sz="1867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3pPr>
            <a:lvl4pPr marL="1600280" indent="-228611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lang="cs-CZ" sz="1600" kern="1200" dirty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4pPr>
            <a:lvl5pPr marL="182889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cs-CZ" sz="1400" dirty="0"/>
              <a:t>Režie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/>
              <a:t>Metoda FLAT RATE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/>
              <a:t>25 % ze součtu osobních, ostatních přímých nákladů a nákladů řízení – bude čerpáno fakultami daných DP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/>
              <a:t>čerpání režie – přeúčtování nákladů vždy na konci roku</a:t>
            </a:r>
          </a:p>
          <a:p>
            <a:pPr marL="1371669" lvl="3" indent="0">
              <a:buNone/>
            </a:pPr>
            <a:endParaRPr lang="cs-CZ" sz="14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1400" dirty="0"/>
              <a:t>Náklady řízení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>
                <a:solidFill>
                  <a:srgbClr val="FF0000"/>
                </a:solidFill>
              </a:rPr>
              <a:t>Dopočítá v krycím listu oddělením OTT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400" dirty="0"/>
              <a:t>Zůstanou na rektorátním vláčku</a:t>
            </a:r>
          </a:p>
          <a:p>
            <a:pPr marL="457223" lvl="1" indent="0">
              <a:buNone/>
            </a:pPr>
            <a:endParaRPr lang="cs-CZ" sz="1400" dirty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400" dirty="0"/>
              <a:t>Kofinancování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0"/>
              <a:t>kofinancování projektu ve výši 20% z celkových nákladů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0"/>
              <a:t>zdroje kofinancování </a:t>
            </a:r>
          </a:p>
          <a:p>
            <a:pPr marL="1185750" lvl="1" indent="-2857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400" dirty="0"/>
              <a:t>vlastní/ostatní zdroje ČZU ( kofinancování zajišťují fakulty zapojených DP)</a:t>
            </a:r>
          </a:p>
          <a:p>
            <a:pPr marL="1185750" lvl="1" indent="-2857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400" b="1" dirty="0">
                <a:solidFill>
                  <a:srgbClr val="FF0000"/>
                </a:solidFill>
              </a:rPr>
              <a:t>externí zdroje – zapojení externích partnerů do projektu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944B3F61-75F9-B33E-159D-DAFF4EE6B9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725" y="0"/>
            <a:ext cx="8888413" cy="695325"/>
          </a:xfrm>
        </p:spPr>
        <p:txBody>
          <a:bodyPr>
            <a:normAutofit fontScale="92500" lnSpcReduction="10000"/>
          </a:bodyPr>
          <a:lstStyle/>
          <a:p>
            <a:endParaRPr lang="cs-CZ" sz="2000" b="1" dirty="0"/>
          </a:p>
          <a:p>
            <a:r>
              <a:rPr lang="cs-CZ" sz="2000" b="1" dirty="0"/>
              <a:t>TAČR SIGMA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95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2B5919C-B9BD-FBAC-248C-8A57E68526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5355" y="1034170"/>
            <a:ext cx="8889762" cy="1351905"/>
          </a:xfrm>
        </p:spPr>
        <p:txBody>
          <a:bodyPr>
            <a:normAutofit/>
          </a:bodyPr>
          <a:lstStyle/>
          <a:p>
            <a:r>
              <a:rPr lang="cs-CZ" sz="3200" dirty="0"/>
              <a:t>Finanční řízení projektu - Praktické</a:t>
            </a:r>
            <a:r>
              <a:rPr lang="cs-CZ" sz="1200" dirty="0"/>
              <a:t> </a:t>
            </a:r>
            <a:r>
              <a:rPr lang="cs-CZ" sz="3200" dirty="0"/>
              <a:t>poznámky</a:t>
            </a:r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40D0BD6A-25E1-0043-08CE-F7DD5BFA2B5C}"/>
              </a:ext>
            </a:extLst>
          </p:cNvPr>
          <p:cNvSpPr txBox="1">
            <a:spLocks/>
          </p:cNvSpPr>
          <p:nvPr/>
        </p:nvSpPr>
        <p:spPr>
          <a:xfrm>
            <a:off x="645355" y="2236715"/>
            <a:ext cx="9520767" cy="37981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04815" indent="-30481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8642D"/>
              </a:buClr>
              <a:buFont typeface="Wingdings" panose="05000000000000000000" pitchFamily="2" charset="2"/>
              <a:buChar char="§"/>
              <a:defRPr lang="cs-CZ" sz="2400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  <a:lvl2pPr marL="762038" indent="-30481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rabicPeriod"/>
              <a:defRPr lang="cs-CZ" sz="2133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2pPr>
            <a:lvl3pPr marL="1257363" indent="-34291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lphaLcPeriod"/>
              <a:defRPr lang="cs-CZ" sz="1867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3pPr>
            <a:lvl4pPr marL="1600280" indent="-228611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lang="cs-CZ" sz="1600" kern="1200" dirty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4pPr>
            <a:lvl5pPr marL="182889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Na pracovní smlouvy, faktury uvádět </a:t>
            </a:r>
            <a:r>
              <a:rPr lang="cs-CZ" sz="2000" b="1" dirty="0"/>
              <a:t>vždy</a:t>
            </a:r>
            <a:r>
              <a:rPr lang="cs-CZ" sz="2000" dirty="0"/>
              <a:t> název dílčího projektu</a:t>
            </a:r>
          </a:p>
          <a:p>
            <a:pPr marL="0" indent="0">
              <a:buNone/>
            </a:pPr>
            <a:r>
              <a:rPr lang="cs-CZ" sz="2000" dirty="0"/>
              <a:t>      </a:t>
            </a:r>
            <a:r>
              <a:rPr lang="cs-CZ" sz="1100" dirty="0">
                <a:solidFill>
                  <a:srgbClr val="FF0000"/>
                </a:solidFill>
              </a:rPr>
              <a:t>Např.: Financováno z projektu: </a:t>
            </a:r>
            <a:r>
              <a:rPr lang="cs-CZ" sz="1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"Aktivity typu </a:t>
            </a:r>
            <a:r>
              <a:rPr lang="cs-CZ" sz="1100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proof-of-concept</a:t>
            </a:r>
            <a:r>
              <a:rPr lang="cs-CZ" sz="1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SIGMA na ČZU v Praze" č. projektu: TQ11000051</a:t>
            </a:r>
            <a:endParaRPr lang="cs-CZ" sz="11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sz="2000" dirty="0"/>
              <a:t>Režim DPH projektu – projekt je bez odpočtu DPH, tedy hlavní činnost H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000" dirty="0"/>
          </a:p>
          <a:p>
            <a:r>
              <a:rPr lang="cs-CZ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Dílčí projekty předkládají čtvrtletně průběžné zprávy o realizaci projektových aktivit a finančním čerpání rozpočtu vždy posuzováno vůči schválenému rozpočtu v krycím listu na daný rok. </a:t>
            </a:r>
          </a:p>
          <a:p>
            <a:r>
              <a:rPr lang="cs-CZ" sz="2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Jakékoli změny v rozpočtu </a:t>
            </a:r>
            <a:r>
              <a:rPr lang="cs-CZ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musí být předem komunikovány s finančním manažerem projektu, na základě zdůvodnění a odsouhlasení s FM bude změna uvedena v nejbližší průběžné zprávě a po schválení </a:t>
            </a:r>
            <a:r>
              <a:rPr lang="cs-CZ" sz="20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RpK</a:t>
            </a:r>
            <a:r>
              <a:rPr lang="cs-CZ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bude změna schválena a je možné realizovat a čerpat. </a:t>
            </a:r>
            <a:endParaRPr lang="cs-CZ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944B3F61-75F9-B33E-159D-DAFF4EE6B9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725" y="0"/>
            <a:ext cx="8888413" cy="695325"/>
          </a:xfrm>
        </p:spPr>
        <p:txBody>
          <a:bodyPr>
            <a:normAutofit fontScale="92500" lnSpcReduction="10000"/>
          </a:bodyPr>
          <a:lstStyle/>
          <a:p>
            <a:endParaRPr lang="cs-CZ" sz="2000" b="1" dirty="0"/>
          </a:p>
          <a:p>
            <a:r>
              <a:rPr lang="cs-CZ" sz="2000" b="1" dirty="0"/>
              <a:t>TAČR SIGMA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804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2B5919C-B9BD-FBAC-248C-8A57E68526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5355" y="1326072"/>
            <a:ext cx="8889762" cy="769494"/>
          </a:xfrm>
        </p:spPr>
        <p:txBody>
          <a:bodyPr>
            <a:normAutofit/>
          </a:bodyPr>
          <a:lstStyle/>
          <a:p>
            <a:r>
              <a:rPr lang="cs-CZ" sz="3200" dirty="0"/>
              <a:t>Finanční řízení projektu - Kapitoly rozpočtu</a:t>
            </a:r>
          </a:p>
          <a:p>
            <a:endParaRPr lang="cs-CZ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40D0BD6A-25E1-0043-08CE-F7DD5BFA2B5C}"/>
              </a:ext>
            </a:extLst>
          </p:cNvPr>
          <p:cNvSpPr txBox="1">
            <a:spLocks/>
          </p:cNvSpPr>
          <p:nvPr/>
        </p:nvSpPr>
        <p:spPr>
          <a:xfrm>
            <a:off x="645355" y="2236715"/>
            <a:ext cx="9520767" cy="3798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04815" indent="-30481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8642D"/>
              </a:buClr>
              <a:buFont typeface="Wingdings" panose="05000000000000000000" pitchFamily="2" charset="2"/>
              <a:buChar char="§"/>
              <a:defRPr lang="cs-CZ" sz="2400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1pPr>
            <a:lvl2pPr marL="762038" indent="-30481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rabicPeriod"/>
              <a:defRPr lang="cs-CZ" sz="2133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2pPr>
            <a:lvl3pPr marL="1257363" indent="-342917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642D"/>
              </a:buClr>
              <a:buFont typeface="+mj-lt"/>
              <a:buAutoNum type="alphaLcPeriod"/>
              <a:defRPr lang="cs-CZ" sz="1867" kern="1200" dirty="0" smtClean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3pPr>
            <a:lvl4pPr marL="1600280" indent="-228611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  <a:defRPr lang="cs-CZ" sz="1600" kern="1200" dirty="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4pPr>
            <a:lvl5pPr marL="182889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Roboto" panose="02000000000000000000" pitchFamily="2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6000" lvl="3" indent="-285750"/>
            <a:r>
              <a:rPr lang="cs-CZ" dirty="0"/>
              <a:t>Mechanismus kofinancování souvisí s uvolňováním podpory na projektu – </a:t>
            </a:r>
            <a:r>
              <a:rPr lang="cs-CZ" dirty="0">
                <a:solidFill>
                  <a:srgbClr val="FF0000"/>
                </a:solidFill>
              </a:rPr>
              <a:t>zdroj kofinancování bude komunikován s tajemníky fakult v průběhu 12/2024</a:t>
            </a:r>
          </a:p>
          <a:p>
            <a:pPr marL="0" indent="0" algn="l">
              <a:buNone/>
            </a:pPr>
            <a:r>
              <a:rPr lang="cs-CZ" sz="1600" b="0" i="0" u="none" strike="noStrike" baseline="0" dirty="0">
                <a:latin typeface="OpenSans-Regular"/>
              </a:rPr>
              <a:t>Podpora ve formě účelové podpory na řešení dílčích projektů </a:t>
            </a:r>
            <a:r>
              <a:rPr lang="cs-CZ" sz="1600" b="1" i="0" u="none" strike="noStrike" baseline="0" dirty="0">
                <a:latin typeface="OpenSans-Bold"/>
              </a:rPr>
              <a:t>smí dosáhnout maximálně 75 % </a:t>
            </a:r>
            <a:r>
              <a:rPr lang="cs-CZ" sz="1600" b="0" i="0" u="none" strike="noStrike" baseline="0" dirty="0">
                <a:latin typeface="OpenSans-Regular"/>
              </a:rPr>
              <a:t>výše podpory plánované na realizaci těchto dílčích projektů v předchozích 12 měsících řešení. </a:t>
            </a:r>
            <a:r>
              <a:rPr lang="cs-CZ" sz="1600" b="1" i="0" u="none" strike="noStrike" baseline="0" dirty="0">
                <a:latin typeface="OpenSans-Bold"/>
              </a:rPr>
              <a:t>Podmínka se vztahuje na celou skupinu dílčích projektů</a:t>
            </a:r>
            <a:r>
              <a:rPr lang="cs-CZ" sz="1600" b="0" i="0" u="none" strike="noStrike" baseline="0" dirty="0">
                <a:latin typeface="OpenSans-Regular"/>
              </a:rPr>
              <a:t>, které byly podpořeny z dané výzvy, či obdobného mechanismu pro výběr dílčích projektů (dále jen „výzva”) a </a:t>
            </a:r>
            <a:r>
              <a:rPr lang="cs-CZ" sz="1600" b="1" i="0" u="none" strike="noStrike" baseline="0" dirty="0">
                <a:latin typeface="OpenSans-Bold"/>
              </a:rPr>
              <a:t>jejichž řešení pokračuje v následujícím období</a:t>
            </a:r>
            <a:r>
              <a:rPr lang="cs-CZ" sz="1600" b="0" i="0" u="none" strike="noStrike" baseline="0" dirty="0">
                <a:latin typeface="OpenSans-Regular"/>
              </a:rPr>
              <a:t>. </a:t>
            </a:r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944B3F61-75F9-B33E-159D-DAFF4EE6B9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725" y="0"/>
            <a:ext cx="8888413" cy="695325"/>
          </a:xfrm>
        </p:spPr>
        <p:txBody>
          <a:bodyPr>
            <a:normAutofit fontScale="92500" lnSpcReduction="10000"/>
          </a:bodyPr>
          <a:lstStyle/>
          <a:p>
            <a:endParaRPr lang="cs-CZ" sz="2000" b="1" dirty="0"/>
          </a:p>
          <a:p>
            <a:r>
              <a:rPr lang="cs-CZ" sz="2000" b="1" dirty="0"/>
              <a:t>TAČR SIGMA</a:t>
            </a:r>
            <a:endParaRPr lang="cs-CZ" dirty="0"/>
          </a:p>
          <a:p>
            <a:endParaRPr lang="cs-CZ" dirty="0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CB84158-9905-0030-4CB5-ECA6CB5AA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725" y="3999311"/>
            <a:ext cx="10220325" cy="184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918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720000" y="695412"/>
            <a:ext cx="9520434" cy="1261634"/>
          </a:xfrm>
        </p:spPr>
        <p:txBody>
          <a:bodyPr>
            <a:normAutofit/>
          </a:bodyPr>
          <a:lstStyle/>
          <a:p>
            <a:r>
              <a:rPr lang="cs-CZ" sz="3200" dirty="0"/>
              <a:t>Kontakty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720000" y="0"/>
            <a:ext cx="9338400" cy="695412"/>
          </a:xfrm>
        </p:spPr>
        <p:txBody>
          <a:bodyPr>
            <a:normAutofit fontScale="92500" lnSpcReduction="10000"/>
          </a:bodyPr>
          <a:lstStyle/>
          <a:p>
            <a:endParaRPr lang="cs-CZ" b="1" dirty="0"/>
          </a:p>
          <a:p>
            <a:r>
              <a:rPr lang="cs-CZ" sz="2200" b="1" dirty="0"/>
              <a:t>TAČR SIGMA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6"/>
          </p:nvPr>
        </p:nvSpPr>
        <p:spPr>
          <a:xfrm>
            <a:off x="720000" y="2182359"/>
            <a:ext cx="11260506" cy="419045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</a:t>
            </a:r>
            <a:r>
              <a:rPr lang="cs-CZ" u="sng" dirty="0"/>
              <a:t>projektový manažer: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Ing. Radomíra Kršová		krsova@rektorat.czu.cz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</a:t>
            </a:r>
            <a:r>
              <a:rPr lang="cs-CZ" u="sng" dirty="0"/>
              <a:t>finanční manažer: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Ing. Michaela Černá		michaelacerna@rektorat.czu.cz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</a:t>
            </a:r>
            <a:r>
              <a:rPr lang="cs-CZ" u="sng" dirty="0"/>
              <a:t>podpora projektu: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Ing. Alena Králová		kralova@rektorat.czu.cz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	Mgr. Barbora Prixová		prixova@rektorat.czu.cz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s-CZ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s-CZ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s-CZ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Veškeré informace vč. žádosti jsou umístěny na </a:t>
            </a:r>
            <a:r>
              <a:rPr lang="cs-CZ" b="1" dirty="0"/>
              <a:t>intranetu OTT </a:t>
            </a:r>
            <a:r>
              <a:rPr lang="cs-CZ" dirty="0"/>
              <a:t>v sekci </a:t>
            </a:r>
            <a:r>
              <a:rPr lang="cs-CZ" b="1" dirty="0"/>
              <a:t>Užitečné informace/TAČR Sigma 4.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s-CZ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s-CZ" dirty="0"/>
              <a:t>Konzultace k podávání žádostí budou možné po předchozí dohodě </a:t>
            </a:r>
            <a:r>
              <a:rPr lang="en-US" dirty="0"/>
              <a:t>s pracovn</a:t>
            </a:r>
            <a:r>
              <a:rPr lang="cs-CZ" dirty="0"/>
              <a:t>íky OTT.</a:t>
            </a:r>
            <a:endParaRPr lang="cs-CZ" dirty="0">
              <a:highlight>
                <a:srgbClr val="FFFF00"/>
              </a:highlight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830841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C6FF791C719749B52A430C22B51303" ma:contentTypeVersion="11" ma:contentTypeDescription="Vytvoří nový dokument" ma:contentTypeScope="" ma:versionID="49b4bcc622962ae4cc493273d80fdb46">
  <xsd:schema xmlns:xsd="http://www.w3.org/2001/XMLSchema" xmlns:xs="http://www.w3.org/2001/XMLSchema" xmlns:p="http://schemas.microsoft.com/office/2006/metadata/properties" xmlns:ns2="e6d24965-7895-45de-85e2-761fe9762292" xmlns:ns3="a0cb9cba-559a-475d-8207-30f7acdf28e5" targetNamespace="http://schemas.microsoft.com/office/2006/metadata/properties" ma:root="true" ma:fieldsID="0e45646e28b2fc16b3088340c2e1ba7c" ns2:_="" ns3:_="">
    <xsd:import namespace="e6d24965-7895-45de-85e2-761fe9762292"/>
    <xsd:import namespace="a0cb9cba-559a-475d-8207-30f7acdf2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24965-7895-45de-85e2-761fe97622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6104055d-a7a1-4227-823d-893947fae5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b9cba-559a-475d-8207-30f7acdf28e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8c3aa65-f68f-42f8-928a-bac840d1cd41}" ma:internalName="TaxCatchAll" ma:showField="CatchAllData" ma:web="a0cb9cba-559a-475d-8207-30f7acdf2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cb9cba-559a-475d-8207-30f7acdf28e5" xsi:nil="true"/>
    <lcf76f155ced4ddcb4097134ff3c332f xmlns="e6d24965-7895-45de-85e2-761fe976229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4408C3-0B97-47C7-9768-D3B3838DB506}"/>
</file>

<file path=customXml/itemProps2.xml><?xml version="1.0" encoding="utf-8"?>
<ds:datastoreItem xmlns:ds="http://schemas.openxmlformats.org/officeDocument/2006/customXml" ds:itemID="{31E67D08-B906-4014-A2A9-250826501019}"/>
</file>

<file path=customXml/itemProps3.xml><?xml version="1.0" encoding="utf-8"?>
<ds:datastoreItem xmlns:ds="http://schemas.openxmlformats.org/officeDocument/2006/customXml" ds:itemID="{22BA43B7-DB00-40C3-8267-BE18D365DDE8}"/>
</file>

<file path=docProps/app.xml><?xml version="1.0" encoding="utf-8"?>
<Properties xmlns="http://schemas.openxmlformats.org/officeDocument/2006/extended-properties" xmlns:vt="http://schemas.openxmlformats.org/officeDocument/2006/docPropsVTypes">
  <TotalTime>1874</TotalTime>
  <Words>770</Words>
  <Application>Microsoft Office PowerPoint</Application>
  <PresentationFormat>Širokoúhlá obrazovka</PresentationFormat>
  <Paragraphs>95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Courier New</vt:lpstr>
      <vt:lpstr>OpenSans-Bold</vt:lpstr>
      <vt:lpstr>OpenSans-Regular</vt:lpstr>
      <vt:lpstr>Roboto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Kršová Radomíra</dc:creator>
  <cp:lastModifiedBy>Černá Michaela</cp:lastModifiedBy>
  <cp:revision>20</cp:revision>
  <cp:lastPrinted>2024-09-03T08:11:53Z</cp:lastPrinted>
  <dcterms:created xsi:type="dcterms:W3CDTF">2024-09-01T07:39:16Z</dcterms:created>
  <dcterms:modified xsi:type="dcterms:W3CDTF">2024-12-09T08:59:03Z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0x010100C0C6FF791C719749B52A430C22B51303</vt:lpwstr>
  </property>
</Properties>
</file>